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7"/>
  </p:notesMasterIdLst>
  <p:sldIdLst>
    <p:sldId id="271" r:id="rId2"/>
    <p:sldId id="282" r:id="rId3"/>
    <p:sldId id="278" r:id="rId4"/>
    <p:sldId id="280" r:id="rId5"/>
    <p:sldId id="283" r:id="rId6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9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6F"/>
    <a:srgbClr val="3A5DAE"/>
    <a:srgbClr val="001E62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06" autoAdjust="0"/>
    <p:restoredTop sz="94660"/>
  </p:normalViewPr>
  <p:slideViewPr>
    <p:cSldViewPr>
      <p:cViewPr varScale="1">
        <p:scale>
          <a:sx n="139" d="100"/>
          <a:sy n="139" d="100"/>
        </p:scale>
        <p:origin x="600" y="120"/>
      </p:cViewPr>
      <p:guideLst>
        <p:guide orient="horz" pos="19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T</a:t>
            </a:r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he 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4205377" y="42761"/>
            <a:ext cx="497513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tx2"/>
                </a:solidFill>
              </a:rPr>
              <a:t>The Four E’s of Safety in the Home and Classroom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139953" y="-113717"/>
            <a:ext cx="5306358" cy="705899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  <a:gd name="connsiteX0" fmla="*/ 89008 w 5156258"/>
              <a:gd name="connsiteY0" fmla="*/ 0 h 667311"/>
              <a:gd name="connsiteX1" fmla="*/ 2898816 w 5156258"/>
              <a:gd name="connsiteY1" fmla="*/ 0 h 667311"/>
              <a:gd name="connsiteX2" fmla="*/ 5156258 w 5156258"/>
              <a:gd name="connsiteY2" fmla="*/ 80299 h 667311"/>
              <a:gd name="connsiteX3" fmla="*/ 2987824 w 5156258"/>
              <a:gd name="connsiteY3" fmla="*/ 445031 h 667311"/>
              <a:gd name="connsiteX4" fmla="*/ 2898816 w 5156258"/>
              <a:gd name="connsiteY4" fmla="*/ 534039 h 667311"/>
              <a:gd name="connsiteX5" fmla="*/ 321250 w 5156258"/>
              <a:gd name="connsiteY5" fmla="*/ 534039 h 667311"/>
              <a:gd name="connsiteX6" fmla="*/ 179648 w 5156258"/>
              <a:gd name="connsiteY6" fmla="*/ 667311 h 667311"/>
              <a:gd name="connsiteX7" fmla="*/ 179648 w 5156258"/>
              <a:gd name="connsiteY7" fmla="*/ 534039 h 667311"/>
              <a:gd name="connsiteX8" fmla="*/ 89008 w 5156258"/>
              <a:gd name="connsiteY8" fmla="*/ 534039 h 667311"/>
              <a:gd name="connsiteX9" fmla="*/ 0 w 5156258"/>
              <a:gd name="connsiteY9" fmla="*/ 445031 h 667311"/>
              <a:gd name="connsiteX10" fmla="*/ 0 w 5156258"/>
              <a:gd name="connsiteY10" fmla="*/ 89008 h 667311"/>
              <a:gd name="connsiteX11" fmla="*/ 89008 w 5156258"/>
              <a:gd name="connsiteY11" fmla="*/ 0 h 667311"/>
              <a:gd name="connsiteX0" fmla="*/ 89008 w 5164967"/>
              <a:gd name="connsiteY0" fmla="*/ 0 h 667311"/>
              <a:gd name="connsiteX1" fmla="*/ 2898816 w 5164967"/>
              <a:gd name="connsiteY1" fmla="*/ 0 h 667311"/>
              <a:gd name="connsiteX2" fmla="*/ 5156258 w 5164967"/>
              <a:gd name="connsiteY2" fmla="*/ 80299 h 667311"/>
              <a:gd name="connsiteX3" fmla="*/ 5164967 w 5164967"/>
              <a:gd name="connsiteY3" fmla="*/ 497283 h 667311"/>
              <a:gd name="connsiteX4" fmla="*/ 2898816 w 5164967"/>
              <a:gd name="connsiteY4" fmla="*/ 534039 h 667311"/>
              <a:gd name="connsiteX5" fmla="*/ 321250 w 5164967"/>
              <a:gd name="connsiteY5" fmla="*/ 534039 h 667311"/>
              <a:gd name="connsiteX6" fmla="*/ 179648 w 5164967"/>
              <a:gd name="connsiteY6" fmla="*/ 667311 h 667311"/>
              <a:gd name="connsiteX7" fmla="*/ 179648 w 5164967"/>
              <a:gd name="connsiteY7" fmla="*/ 534039 h 667311"/>
              <a:gd name="connsiteX8" fmla="*/ 89008 w 5164967"/>
              <a:gd name="connsiteY8" fmla="*/ 534039 h 667311"/>
              <a:gd name="connsiteX9" fmla="*/ 0 w 5164967"/>
              <a:gd name="connsiteY9" fmla="*/ 445031 h 667311"/>
              <a:gd name="connsiteX10" fmla="*/ 0 w 5164967"/>
              <a:gd name="connsiteY10" fmla="*/ 89008 h 667311"/>
              <a:gd name="connsiteX11" fmla="*/ 89008 w 5164967"/>
              <a:gd name="connsiteY11" fmla="*/ 0 h 667311"/>
              <a:gd name="connsiteX0" fmla="*/ 89008 w 5164967"/>
              <a:gd name="connsiteY0" fmla="*/ 14359 h 681670"/>
              <a:gd name="connsiteX1" fmla="*/ 2898816 w 5164967"/>
              <a:gd name="connsiteY1" fmla="*/ 14359 h 681670"/>
              <a:gd name="connsiteX2" fmla="*/ 5156258 w 5164967"/>
              <a:gd name="connsiteY2" fmla="*/ 24990 h 681670"/>
              <a:gd name="connsiteX3" fmla="*/ 5164967 w 5164967"/>
              <a:gd name="connsiteY3" fmla="*/ 511642 h 681670"/>
              <a:gd name="connsiteX4" fmla="*/ 2898816 w 5164967"/>
              <a:gd name="connsiteY4" fmla="*/ 548398 h 681670"/>
              <a:gd name="connsiteX5" fmla="*/ 321250 w 5164967"/>
              <a:gd name="connsiteY5" fmla="*/ 548398 h 681670"/>
              <a:gd name="connsiteX6" fmla="*/ 179648 w 5164967"/>
              <a:gd name="connsiteY6" fmla="*/ 681670 h 681670"/>
              <a:gd name="connsiteX7" fmla="*/ 179648 w 5164967"/>
              <a:gd name="connsiteY7" fmla="*/ 548398 h 681670"/>
              <a:gd name="connsiteX8" fmla="*/ 89008 w 5164967"/>
              <a:gd name="connsiteY8" fmla="*/ 548398 h 681670"/>
              <a:gd name="connsiteX9" fmla="*/ 0 w 5164967"/>
              <a:gd name="connsiteY9" fmla="*/ 459390 h 681670"/>
              <a:gd name="connsiteX10" fmla="*/ 0 w 5164967"/>
              <a:gd name="connsiteY10" fmla="*/ 103367 h 681670"/>
              <a:gd name="connsiteX11" fmla="*/ 89008 w 5164967"/>
              <a:gd name="connsiteY11" fmla="*/ 14359 h 681670"/>
              <a:gd name="connsiteX0" fmla="*/ 89008 w 5164967"/>
              <a:gd name="connsiteY0" fmla="*/ 38588 h 705899"/>
              <a:gd name="connsiteX1" fmla="*/ 2898816 w 5164967"/>
              <a:gd name="connsiteY1" fmla="*/ 38588 h 705899"/>
              <a:gd name="connsiteX2" fmla="*/ 5156258 w 5164967"/>
              <a:gd name="connsiteY2" fmla="*/ 49219 h 705899"/>
              <a:gd name="connsiteX3" fmla="*/ 5164967 w 5164967"/>
              <a:gd name="connsiteY3" fmla="*/ 535871 h 705899"/>
              <a:gd name="connsiteX4" fmla="*/ 2898816 w 5164967"/>
              <a:gd name="connsiteY4" fmla="*/ 572627 h 705899"/>
              <a:gd name="connsiteX5" fmla="*/ 321250 w 5164967"/>
              <a:gd name="connsiteY5" fmla="*/ 572627 h 705899"/>
              <a:gd name="connsiteX6" fmla="*/ 179648 w 5164967"/>
              <a:gd name="connsiteY6" fmla="*/ 705899 h 705899"/>
              <a:gd name="connsiteX7" fmla="*/ 179648 w 5164967"/>
              <a:gd name="connsiteY7" fmla="*/ 572627 h 705899"/>
              <a:gd name="connsiteX8" fmla="*/ 89008 w 5164967"/>
              <a:gd name="connsiteY8" fmla="*/ 572627 h 705899"/>
              <a:gd name="connsiteX9" fmla="*/ 0 w 5164967"/>
              <a:gd name="connsiteY9" fmla="*/ 483619 h 705899"/>
              <a:gd name="connsiteX10" fmla="*/ 0 w 5164967"/>
              <a:gd name="connsiteY10" fmla="*/ 127596 h 705899"/>
              <a:gd name="connsiteX11" fmla="*/ 89008 w 5164967"/>
              <a:gd name="connsiteY11" fmla="*/ 38588 h 705899"/>
              <a:gd name="connsiteX0" fmla="*/ 89008 w 5164967"/>
              <a:gd name="connsiteY0" fmla="*/ 38588 h 705899"/>
              <a:gd name="connsiteX1" fmla="*/ 2898816 w 5164967"/>
              <a:gd name="connsiteY1" fmla="*/ 38588 h 705899"/>
              <a:gd name="connsiteX2" fmla="*/ 5156258 w 5164967"/>
              <a:gd name="connsiteY2" fmla="*/ 49219 h 705899"/>
              <a:gd name="connsiteX3" fmla="*/ 5164967 w 5164967"/>
              <a:gd name="connsiteY3" fmla="*/ 535871 h 705899"/>
              <a:gd name="connsiteX4" fmla="*/ 2898816 w 5164967"/>
              <a:gd name="connsiteY4" fmla="*/ 572627 h 705899"/>
              <a:gd name="connsiteX5" fmla="*/ 321250 w 5164967"/>
              <a:gd name="connsiteY5" fmla="*/ 572627 h 705899"/>
              <a:gd name="connsiteX6" fmla="*/ 179648 w 5164967"/>
              <a:gd name="connsiteY6" fmla="*/ 705899 h 705899"/>
              <a:gd name="connsiteX7" fmla="*/ 179648 w 5164967"/>
              <a:gd name="connsiteY7" fmla="*/ 572627 h 705899"/>
              <a:gd name="connsiteX8" fmla="*/ 89008 w 5164967"/>
              <a:gd name="connsiteY8" fmla="*/ 572627 h 705899"/>
              <a:gd name="connsiteX9" fmla="*/ 0 w 5164967"/>
              <a:gd name="connsiteY9" fmla="*/ 483619 h 705899"/>
              <a:gd name="connsiteX10" fmla="*/ 0 w 5164967"/>
              <a:gd name="connsiteY10" fmla="*/ 127596 h 705899"/>
              <a:gd name="connsiteX11" fmla="*/ 89008 w 5164967"/>
              <a:gd name="connsiteY11" fmla="*/ 38588 h 705899"/>
              <a:gd name="connsiteX0" fmla="*/ 89008 w 5306358"/>
              <a:gd name="connsiteY0" fmla="*/ 38588 h 705899"/>
              <a:gd name="connsiteX1" fmla="*/ 2898816 w 5306358"/>
              <a:gd name="connsiteY1" fmla="*/ 38588 h 705899"/>
              <a:gd name="connsiteX2" fmla="*/ 5156258 w 5306358"/>
              <a:gd name="connsiteY2" fmla="*/ 49219 h 705899"/>
              <a:gd name="connsiteX3" fmla="*/ 5164967 w 5306358"/>
              <a:gd name="connsiteY3" fmla="*/ 535871 h 705899"/>
              <a:gd name="connsiteX4" fmla="*/ 2898816 w 5306358"/>
              <a:gd name="connsiteY4" fmla="*/ 572627 h 705899"/>
              <a:gd name="connsiteX5" fmla="*/ 321250 w 5306358"/>
              <a:gd name="connsiteY5" fmla="*/ 572627 h 705899"/>
              <a:gd name="connsiteX6" fmla="*/ 179648 w 5306358"/>
              <a:gd name="connsiteY6" fmla="*/ 705899 h 705899"/>
              <a:gd name="connsiteX7" fmla="*/ 179648 w 5306358"/>
              <a:gd name="connsiteY7" fmla="*/ 572627 h 705899"/>
              <a:gd name="connsiteX8" fmla="*/ 89008 w 5306358"/>
              <a:gd name="connsiteY8" fmla="*/ 572627 h 705899"/>
              <a:gd name="connsiteX9" fmla="*/ 0 w 5306358"/>
              <a:gd name="connsiteY9" fmla="*/ 483619 h 705899"/>
              <a:gd name="connsiteX10" fmla="*/ 0 w 5306358"/>
              <a:gd name="connsiteY10" fmla="*/ 127596 h 705899"/>
              <a:gd name="connsiteX11" fmla="*/ 89008 w 5306358"/>
              <a:gd name="connsiteY11" fmla="*/ 38588 h 705899"/>
              <a:gd name="connsiteX0" fmla="*/ 89008 w 5306358"/>
              <a:gd name="connsiteY0" fmla="*/ 38588 h 705899"/>
              <a:gd name="connsiteX1" fmla="*/ 2898816 w 5306358"/>
              <a:gd name="connsiteY1" fmla="*/ 38588 h 705899"/>
              <a:gd name="connsiteX2" fmla="*/ 5156258 w 5306358"/>
              <a:gd name="connsiteY2" fmla="*/ 49219 h 705899"/>
              <a:gd name="connsiteX3" fmla="*/ 5164967 w 5306358"/>
              <a:gd name="connsiteY3" fmla="*/ 535871 h 705899"/>
              <a:gd name="connsiteX4" fmla="*/ 2898816 w 5306358"/>
              <a:gd name="connsiteY4" fmla="*/ 572627 h 705899"/>
              <a:gd name="connsiteX5" fmla="*/ 321250 w 5306358"/>
              <a:gd name="connsiteY5" fmla="*/ 572627 h 705899"/>
              <a:gd name="connsiteX6" fmla="*/ 179648 w 5306358"/>
              <a:gd name="connsiteY6" fmla="*/ 705899 h 705899"/>
              <a:gd name="connsiteX7" fmla="*/ 179648 w 5306358"/>
              <a:gd name="connsiteY7" fmla="*/ 572627 h 705899"/>
              <a:gd name="connsiteX8" fmla="*/ 89008 w 5306358"/>
              <a:gd name="connsiteY8" fmla="*/ 572627 h 705899"/>
              <a:gd name="connsiteX9" fmla="*/ 0 w 5306358"/>
              <a:gd name="connsiteY9" fmla="*/ 483619 h 705899"/>
              <a:gd name="connsiteX10" fmla="*/ 0 w 5306358"/>
              <a:gd name="connsiteY10" fmla="*/ 127596 h 705899"/>
              <a:gd name="connsiteX11" fmla="*/ 89008 w 5306358"/>
              <a:gd name="connsiteY11" fmla="*/ 38588 h 705899"/>
              <a:gd name="connsiteX0" fmla="*/ 89008 w 5306358"/>
              <a:gd name="connsiteY0" fmla="*/ 38588 h 705899"/>
              <a:gd name="connsiteX1" fmla="*/ 2898816 w 5306358"/>
              <a:gd name="connsiteY1" fmla="*/ 38588 h 705899"/>
              <a:gd name="connsiteX2" fmla="*/ 5156258 w 5306358"/>
              <a:gd name="connsiteY2" fmla="*/ 49219 h 705899"/>
              <a:gd name="connsiteX3" fmla="*/ 5164967 w 5306358"/>
              <a:gd name="connsiteY3" fmla="*/ 535871 h 705899"/>
              <a:gd name="connsiteX4" fmla="*/ 2898816 w 5306358"/>
              <a:gd name="connsiteY4" fmla="*/ 572627 h 705899"/>
              <a:gd name="connsiteX5" fmla="*/ 321250 w 5306358"/>
              <a:gd name="connsiteY5" fmla="*/ 572627 h 705899"/>
              <a:gd name="connsiteX6" fmla="*/ 179648 w 5306358"/>
              <a:gd name="connsiteY6" fmla="*/ 705899 h 705899"/>
              <a:gd name="connsiteX7" fmla="*/ 179648 w 5306358"/>
              <a:gd name="connsiteY7" fmla="*/ 572627 h 705899"/>
              <a:gd name="connsiteX8" fmla="*/ 89008 w 5306358"/>
              <a:gd name="connsiteY8" fmla="*/ 572627 h 705899"/>
              <a:gd name="connsiteX9" fmla="*/ 0 w 5306358"/>
              <a:gd name="connsiteY9" fmla="*/ 483619 h 705899"/>
              <a:gd name="connsiteX10" fmla="*/ 0 w 5306358"/>
              <a:gd name="connsiteY10" fmla="*/ 127596 h 705899"/>
              <a:gd name="connsiteX11" fmla="*/ 89008 w 5306358"/>
              <a:gd name="connsiteY11" fmla="*/ 38588 h 705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06358" h="705899">
                <a:moveTo>
                  <a:pt x="89008" y="38588"/>
                </a:moveTo>
                <a:lnTo>
                  <a:pt x="2898816" y="38588"/>
                </a:lnTo>
                <a:cubicBezTo>
                  <a:pt x="2947974" y="38588"/>
                  <a:pt x="5156258" y="-54941"/>
                  <a:pt x="5156258" y="49219"/>
                </a:cubicBezTo>
                <a:cubicBezTo>
                  <a:pt x="5156258" y="167893"/>
                  <a:pt x="5488101" y="197192"/>
                  <a:pt x="5164967" y="535871"/>
                </a:cubicBezTo>
                <a:cubicBezTo>
                  <a:pt x="5131033" y="571438"/>
                  <a:pt x="2947974" y="572627"/>
                  <a:pt x="2898816" y="572627"/>
                </a:cubicBezTo>
                <a:lnTo>
                  <a:pt x="321250" y="572627"/>
                </a:lnTo>
                <a:lnTo>
                  <a:pt x="179648" y="705899"/>
                </a:lnTo>
                <a:lnTo>
                  <a:pt x="179648" y="572627"/>
                </a:lnTo>
                <a:lnTo>
                  <a:pt x="89008" y="572627"/>
                </a:lnTo>
                <a:cubicBezTo>
                  <a:pt x="39850" y="572627"/>
                  <a:pt x="0" y="532777"/>
                  <a:pt x="0" y="483619"/>
                </a:cubicBezTo>
                <a:lnTo>
                  <a:pt x="0" y="127596"/>
                </a:lnTo>
                <a:cubicBezTo>
                  <a:pt x="0" y="78438"/>
                  <a:pt x="39850" y="38588"/>
                  <a:pt x="89008" y="38588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44806" y="541452"/>
            <a:ext cx="4835690" cy="35945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67944" y="12572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Other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 bwMode="auto">
          <a:xfrm>
            <a:off x="395536" y="550836"/>
            <a:ext cx="2376264" cy="12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en-GB" sz="3600" b="1" dirty="0" smtClean="0">
                <a:solidFill>
                  <a:schemeClr val="tx2"/>
                </a:solidFill>
              </a:rPr>
              <a:t>Places in the </a:t>
            </a:r>
            <a:r>
              <a:rPr lang="en-GB" sz="3600" b="1" dirty="0" smtClean="0">
                <a:solidFill>
                  <a:srgbClr val="FFC000"/>
                </a:solidFill>
              </a:rPr>
              <a:t>home…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0461" y="2169464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Bedroom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93647" y="221171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i="1" dirty="0" smtClean="0">
                <a:solidFill>
                  <a:schemeClr val="tx2"/>
                </a:solidFill>
              </a:rPr>
              <a:t>Stairs</a:t>
            </a:r>
            <a:endParaRPr lang="en-GB" sz="1200" i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2108944"/>
            <a:ext cx="1072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Bathroom/toilet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18237" y="3356285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Hallway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8729" y="3356285"/>
            <a:ext cx="1406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Living Room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3356285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Kitchen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3927" y="3506176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Garden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60749" y="2211710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323530" y="4369213"/>
            <a:ext cx="2808310" cy="383731"/>
            <a:chOff x="5796136" y="4299942"/>
            <a:chExt cx="2808310" cy="383731"/>
          </a:xfrm>
        </p:grpSpPr>
        <p:sp>
          <p:nvSpPr>
            <p:cNvPr id="18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2267744" y="4142176"/>
            <a:ext cx="626469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1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23678"/>
            <a:ext cx="2339922" cy="3009702"/>
          </a:xfrm>
          <a:prstGeom prst="rect">
            <a:avLst/>
          </a:prstGeom>
        </p:spPr>
      </p:pic>
      <p:sp>
        <p:nvSpPr>
          <p:cNvPr id="34" name="Freeform 6"/>
          <p:cNvSpPr>
            <a:spLocks/>
          </p:cNvSpPr>
          <p:nvPr/>
        </p:nvSpPr>
        <p:spPr bwMode="auto">
          <a:xfrm rot="16423390">
            <a:off x="5177568" y="1199715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5054371" y="1767120"/>
            <a:ext cx="1890687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697500" flipH="1">
            <a:off x="1947821" y="3134352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835696" y="3729877"/>
            <a:ext cx="1724595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087118" y="1711888"/>
            <a:ext cx="171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Education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120" y="1232101"/>
            <a:ext cx="1682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tx2"/>
                </a:solidFill>
              </a:rPr>
              <a:t>Letting people know what the risks are and how they can keep themselves safe</a:t>
            </a:r>
            <a:r>
              <a:rPr lang="en-GB" sz="1600" b="1" i="1" dirty="0">
                <a:solidFill>
                  <a:schemeClr val="tx2"/>
                </a:solidFill>
              </a:rPr>
              <a:t>.</a:t>
            </a:r>
            <a:endParaRPr lang="en-GB" sz="1600" b="1" i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8772" y="3627775"/>
            <a:ext cx="1920155" cy="50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Enforcement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4088" y="3650859"/>
            <a:ext cx="1920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Everyone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8" name="Content Placeholder 3"/>
          <p:cNvSpPr txBox="1">
            <a:spLocks/>
          </p:cNvSpPr>
          <p:nvPr/>
        </p:nvSpPr>
        <p:spPr bwMode="auto">
          <a:xfrm>
            <a:off x="1227847" y="320793"/>
            <a:ext cx="6338365" cy="66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>
                <a:solidFill>
                  <a:srgbClr val="FFC000"/>
                </a:solidFill>
              </a:rPr>
              <a:t>The Four E’s of </a:t>
            </a:r>
            <a:r>
              <a:rPr lang="en-GB" sz="3600" b="1" dirty="0" err="1" smtClean="0">
                <a:solidFill>
                  <a:schemeClr val="tx2"/>
                </a:solidFill>
              </a:rPr>
              <a:t>SaftEEEE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 rot="5176610" flipH="1">
            <a:off x="2171573" y="1192727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20902500">
            <a:off x="5575296" y="3206360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860032" y="1664972"/>
            <a:ext cx="199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Environment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8704" y="1417341"/>
            <a:ext cx="2016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tx2"/>
                </a:solidFill>
              </a:rPr>
              <a:t>Making spaces that are as safe as possible such as </a:t>
            </a:r>
            <a:r>
              <a:rPr lang="en-GB" sz="1600" i="1" dirty="0" smtClean="0">
                <a:solidFill>
                  <a:schemeClr val="tx2"/>
                </a:solidFill>
              </a:rPr>
              <a:t>avoiding</a:t>
            </a:r>
          </a:p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 </a:t>
            </a:r>
            <a:r>
              <a:rPr lang="en-GB" sz="1600" i="1" dirty="0">
                <a:solidFill>
                  <a:schemeClr val="tx2"/>
                </a:solidFill>
              </a:rPr>
              <a:t>‘trip hazards’.</a:t>
            </a:r>
            <a:endParaRPr lang="en-GB" sz="1600" b="1" i="1" dirty="0">
              <a:solidFill>
                <a:schemeClr val="tx2"/>
              </a:solidFill>
            </a:endParaRPr>
          </a:p>
          <a:p>
            <a:pPr algn="ctr"/>
            <a:endParaRPr lang="en-GB" sz="1600" b="1" i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6253" y="3209173"/>
            <a:ext cx="1682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tx2"/>
                </a:solidFill>
              </a:rPr>
              <a:t>Reminding people what they need to do to keep safe and making sure that they do it</a:t>
            </a:r>
            <a:r>
              <a:rPr lang="en-GB" sz="1600" b="1" i="1" dirty="0">
                <a:solidFill>
                  <a:schemeClr val="tx2"/>
                </a:solidFill>
              </a:rPr>
              <a:t>.</a:t>
            </a:r>
            <a:endParaRPr lang="en-GB" sz="1600" b="1" i="1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13078" y="3103011"/>
            <a:ext cx="19514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i="1" dirty="0">
                <a:solidFill>
                  <a:schemeClr val="tx2"/>
                </a:solidFill>
              </a:rPr>
              <a:t>Making sure that everyone feels able to play their part in keeping themselves and others safe</a:t>
            </a:r>
            <a:endParaRPr lang="en-GB" sz="16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7" grpId="0"/>
      <p:bldP spid="17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291" y="1923678"/>
            <a:ext cx="2339922" cy="3009702"/>
          </a:xfrm>
          <a:prstGeom prst="rect">
            <a:avLst/>
          </a:prstGeom>
        </p:spPr>
      </p:pic>
      <p:sp>
        <p:nvSpPr>
          <p:cNvPr id="34" name="Freeform 6"/>
          <p:cNvSpPr>
            <a:spLocks/>
          </p:cNvSpPr>
          <p:nvPr/>
        </p:nvSpPr>
        <p:spPr bwMode="auto">
          <a:xfrm rot="16423390">
            <a:off x="5916399" y="1356796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5518254" y="1923678"/>
            <a:ext cx="1890687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697500" flipH="1">
            <a:off x="1947821" y="3134352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835696" y="3729877"/>
            <a:ext cx="1724595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1840411"/>
            <a:ext cx="171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Education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152" y="1456094"/>
            <a:ext cx="844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6326" y="1865550"/>
            <a:ext cx="904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Children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473" y="2204104"/>
            <a:ext cx="17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Health and safety organisations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075" y="1153076"/>
            <a:ext cx="886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Parents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80312" y="1393668"/>
            <a:ext cx="1323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Architect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8441" y="1745519"/>
            <a:ext cx="947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Builders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2449220"/>
            <a:ext cx="1323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84628" y="2097370"/>
            <a:ext cx="1114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Governors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8772" y="3627775"/>
            <a:ext cx="1920155" cy="50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Enforcement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2120" y="3650859"/>
            <a:ext cx="1920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Everyone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46" y="3132342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546" y="3500979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Law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546" y="3869616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Parents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4238253"/>
            <a:ext cx="1997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Head 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8660" y="3780678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58660" y="3388101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Children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58660" y="4177412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Visitors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8" name="Content Placeholder 3"/>
          <p:cNvSpPr txBox="1">
            <a:spLocks/>
          </p:cNvSpPr>
          <p:nvPr/>
        </p:nvSpPr>
        <p:spPr bwMode="auto">
          <a:xfrm>
            <a:off x="1227847" y="292187"/>
            <a:ext cx="6338365" cy="109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>
                <a:solidFill>
                  <a:srgbClr val="FFC000"/>
                </a:solidFill>
              </a:rPr>
              <a:t>The Four E’s of </a:t>
            </a:r>
            <a:r>
              <a:rPr lang="en-GB" sz="3600" b="1" dirty="0" smtClean="0">
                <a:solidFill>
                  <a:srgbClr val="FFC000"/>
                </a:solidFill>
              </a:rPr>
              <a:t>Classroom </a:t>
            </a:r>
            <a:r>
              <a:rPr lang="en-GB" sz="3600" b="1" dirty="0" err="1">
                <a:solidFill>
                  <a:schemeClr val="tx2"/>
                </a:solidFill>
              </a:rPr>
              <a:t>SaftEEEE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 rot="5176610" flipH="1">
            <a:off x="1920151" y="1321250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20902500">
            <a:off x="5863328" y="3206360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5598863" y="1822053"/>
            <a:ext cx="199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Environment</a:t>
            </a:r>
            <a:endParaRPr lang="en-GB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59832" y="609378"/>
            <a:ext cx="4740101" cy="40882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04501" y="2202056"/>
            <a:ext cx="1322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Environment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944722" y="2202056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Education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23469" y="3351377"/>
            <a:ext cx="1371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Enforcement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71741" y="337700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Everyone</a:t>
            </a:r>
            <a:endParaRPr lang="en-GB" sz="1600" i="1" dirty="0">
              <a:solidFill>
                <a:schemeClr val="tx2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60749" y="2211710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323530" y="4369213"/>
            <a:ext cx="2808310" cy="383731"/>
            <a:chOff x="5796136" y="4299942"/>
            <a:chExt cx="2808310" cy="383731"/>
          </a:xfrm>
        </p:grpSpPr>
        <p:sp>
          <p:nvSpPr>
            <p:cNvPr id="18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2267744" y="4142176"/>
            <a:ext cx="626469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Content Placeholder 3"/>
          <p:cNvSpPr txBox="1">
            <a:spLocks/>
          </p:cNvSpPr>
          <p:nvPr/>
        </p:nvSpPr>
        <p:spPr bwMode="auto">
          <a:xfrm>
            <a:off x="395539" y="464809"/>
            <a:ext cx="4208249" cy="66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700"/>
              </a:lnSpc>
            </a:pPr>
            <a:r>
              <a:rPr lang="en-GB" sz="3600" b="1" dirty="0">
                <a:solidFill>
                  <a:schemeClr val="tx2"/>
                </a:solidFill>
              </a:rPr>
              <a:t>The Four E’s of </a:t>
            </a:r>
            <a:r>
              <a:rPr lang="en-GB" sz="3600" b="1" dirty="0" err="1" smtClean="0">
                <a:solidFill>
                  <a:srgbClr val="FFC000"/>
                </a:solidFill>
              </a:rPr>
              <a:t>SaftEEEE</a:t>
            </a:r>
            <a:r>
              <a:rPr lang="en-GB" sz="3600" b="1" dirty="0" smtClean="0">
                <a:solidFill>
                  <a:schemeClr val="tx2"/>
                </a:solidFill>
              </a:rPr>
              <a:t> in the </a:t>
            </a:r>
            <a:r>
              <a:rPr lang="en-GB" sz="3600" b="1" dirty="0" smtClean="0">
                <a:solidFill>
                  <a:srgbClr val="FFC000"/>
                </a:solidFill>
              </a:rPr>
              <a:t>home…</a:t>
            </a:r>
            <a:endParaRPr lang="en-GB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4" grpId="0"/>
    </p:bld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2032</TotalTime>
  <Words>175</Words>
  <Application>Microsoft Office PowerPoint</Application>
  <PresentationFormat>On-screen Show (16:9)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Webdings</vt:lpstr>
      <vt:lpstr>RoSPA 02022016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99</cp:revision>
  <dcterms:created xsi:type="dcterms:W3CDTF">2016-02-01T19:43:55Z</dcterms:created>
  <dcterms:modified xsi:type="dcterms:W3CDTF">2020-03-11T11:41:17Z</dcterms:modified>
</cp:coreProperties>
</file>